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0" r:id="rId3"/>
    <p:sldId id="279" r:id="rId4"/>
    <p:sldId id="259" r:id="rId5"/>
    <p:sldId id="261" r:id="rId6"/>
    <p:sldId id="281" r:id="rId7"/>
    <p:sldId id="282" r:id="rId8"/>
    <p:sldId id="283" r:id="rId9"/>
    <p:sldId id="284" r:id="rId10"/>
    <p:sldId id="285" r:id="rId11"/>
    <p:sldId id="276" r:id="rId12"/>
    <p:sldId id="278" r:id="rId13"/>
    <p:sldId id="286" r:id="rId14"/>
    <p:sldId id="277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D9B43-38CF-452E-905D-81B1CAEDEFC0}" type="datetimeFigureOut">
              <a:rPr lang="fr-FR" smtClean="0"/>
              <a:t>14/04/2021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D1C3E-1CD3-46A3-B4CC-2942CEB8D2F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6155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D1C3E-1CD3-46A3-B4CC-2942CEB8D2F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835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E673-53A4-44B2-97D5-9D95890B54C3}" type="datetimeFigureOut">
              <a:rPr lang="fr-FR" smtClean="0"/>
              <a:pPr/>
              <a:t>14/04/2021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79B2-82F3-4939-AD70-79B43FE3B3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E673-53A4-44B2-97D5-9D95890B54C3}" type="datetimeFigureOut">
              <a:rPr lang="fr-FR" smtClean="0"/>
              <a:pPr/>
              <a:t>14/04/2021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79B2-82F3-4939-AD70-79B43FE3B3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E673-53A4-44B2-97D5-9D95890B54C3}" type="datetimeFigureOut">
              <a:rPr lang="fr-FR" smtClean="0"/>
              <a:pPr/>
              <a:t>14/04/2021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79B2-82F3-4939-AD70-79B43FE3B3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E673-53A4-44B2-97D5-9D95890B54C3}" type="datetimeFigureOut">
              <a:rPr lang="fr-FR" smtClean="0"/>
              <a:pPr/>
              <a:t>14/04/2021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79B2-82F3-4939-AD70-79B43FE3B3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E673-53A4-44B2-97D5-9D95890B54C3}" type="datetimeFigureOut">
              <a:rPr lang="fr-FR" smtClean="0"/>
              <a:pPr/>
              <a:t>14/04/2021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79B2-82F3-4939-AD70-79B43FE3B3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E673-53A4-44B2-97D5-9D95890B54C3}" type="datetimeFigureOut">
              <a:rPr lang="fr-FR" smtClean="0"/>
              <a:pPr/>
              <a:t>14/04/2021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79B2-82F3-4939-AD70-79B43FE3B3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E673-53A4-44B2-97D5-9D95890B54C3}" type="datetimeFigureOut">
              <a:rPr lang="fr-FR" smtClean="0"/>
              <a:pPr/>
              <a:t>14/04/2021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79B2-82F3-4939-AD70-79B43FE3B3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E673-53A4-44B2-97D5-9D95890B54C3}" type="datetimeFigureOut">
              <a:rPr lang="fr-FR" smtClean="0"/>
              <a:pPr/>
              <a:t>14/04/2021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79B2-82F3-4939-AD70-79B43FE3B3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E673-53A4-44B2-97D5-9D95890B54C3}" type="datetimeFigureOut">
              <a:rPr lang="fr-FR" smtClean="0"/>
              <a:pPr/>
              <a:t>14/04/2021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79B2-82F3-4939-AD70-79B43FE3B3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E673-53A4-44B2-97D5-9D95890B54C3}" type="datetimeFigureOut">
              <a:rPr lang="fr-FR" smtClean="0"/>
              <a:pPr/>
              <a:t>14/04/2021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79B2-82F3-4939-AD70-79B43FE3B3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E673-53A4-44B2-97D5-9D95890B54C3}" type="datetimeFigureOut">
              <a:rPr lang="fr-FR" smtClean="0"/>
              <a:pPr/>
              <a:t>14/04/2021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079B2-82F3-4939-AD70-79B43FE3B3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8E673-53A4-44B2-97D5-9D95890B54C3}" type="datetimeFigureOut">
              <a:rPr lang="fr-FR" smtClean="0"/>
              <a:pPr/>
              <a:t>14/04/2021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079B2-82F3-4939-AD70-79B43FE3B3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>
                <a:solidFill>
                  <a:schemeClr val="tx2">
                    <a:lumMod val="75000"/>
                  </a:schemeClr>
                </a:solidFill>
              </a:rPr>
              <a:t>MISSIONS ET ORGANISATION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DE L’ONASR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19672" y="4077072"/>
            <a:ext cx="6400800" cy="1352544"/>
          </a:xfrm>
        </p:spPr>
        <p:txBody>
          <a:bodyPr>
            <a:normAutofit/>
          </a:bodyPr>
          <a:lstStyle/>
          <a:p>
            <a:r>
              <a:rPr lang="fr-FR" sz="1800" b="1" dirty="0">
                <a:solidFill>
                  <a:srgbClr val="FF0000"/>
                </a:solidFill>
              </a:rPr>
              <a:t>Créé par l'ordonnance 014/P-RM du 03 Avril 2020 et le décret 0194 014/P-RM du 03 avril 2020</a:t>
            </a:r>
          </a:p>
          <a:p>
            <a:endParaRPr lang="fr-FR" sz="1800" b="1" dirty="0">
              <a:solidFill>
                <a:srgbClr val="FF0000"/>
              </a:solidFill>
            </a:endParaRPr>
          </a:p>
          <a:p>
            <a:pPr algn="r"/>
            <a:r>
              <a:rPr lang="fr-FR" sz="1800" b="1" dirty="0"/>
              <a:t>Dr Ben </a:t>
            </a:r>
            <a:r>
              <a:rPr lang="fr-FR" sz="1800" b="1" dirty="0" err="1"/>
              <a:t>Moulaye</a:t>
            </a:r>
            <a:r>
              <a:rPr lang="fr-FR" sz="1800" b="1" dirty="0"/>
              <a:t>, CS SR</a:t>
            </a:r>
          </a:p>
        </p:txBody>
      </p:sp>
      <p:pic>
        <p:nvPicPr>
          <p:cNvPr id="4" name="Imag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063" y="298450"/>
            <a:ext cx="4937125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tx2"/>
                </a:solidFill>
              </a:rPr>
              <a:t/>
            </a:r>
            <a:br>
              <a:rPr lang="fr-FR" b="1" dirty="0">
                <a:solidFill>
                  <a:schemeClr val="tx2"/>
                </a:solidFill>
              </a:rPr>
            </a:br>
            <a:r>
              <a:rPr lang="fr-FR" b="1" dirty="0">
                <a:solidFill>
                  <a:schemeClr val="tx2"/>
                </a:solidFill>
              </a:rPr>
              <a:t>Département Administration et Coopération Technique</a:t>
            </a:r>
            <a:r>
              <a:rPr lang="fr-FR" dirty="0">
                <a:solidFill>
                  <a:schemeClr val="tx2"/>
                </a:solidFill>
              </a:rPr>
              <a:t/>
            </a:r>
            <a:br>
              <a:rPr lang="fr-FR" dirty="0">
                <a:solidFill>
                  <a:schemeClr val="tx2"/>
                </a:solidFill>
              </a:rPr>
            </a:b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>
                <a:solidFill>
                  <a:schemeClr val="tx2"/>
                </a:solidFill>
              </a:rPr>
              <a:t>Composition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14282" y="2174875"/>
            <a:ext cx="2500330" cy="3951288"/>
          </a:xfrm>
        </p:spPr>
        <p:txBody>
          <a:bodyPr/>
          <a:lstStyle/>
          <a:p>
            <a:pPr lvl="0"/>
            <a:r>
              <a:rPr lang="fr-FR" dirty="0"/>
              <a:t>le Service Administration </a:t>
            </a:r>
          </a:p>
          <a:p>
            <a:pPr lvl="0"/>
            <a:endParaRPr lang="fr-FR" dirty="0"/>
          </a:p>
          <a:p>
            <a:pPr lvl="0"/>
            <a:r>
              <a:rPr lang="fr-FR" dirty="0"/>
              <a:t>le Service Coopération Technique.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500298" y="1535113"/>
            <a:ext cx="6429419" cy="639762"/>
          </a:xfrm>
        </p:spPr>
        <p:txBody>
          <a:bodyPr/>
          <a:lstStyle/>
          <a:p>
            <a:r>
              <a:rPr lang="fr-FR" dirty="0">
                <a:solidFill>
                  <a:schemeClr val="tx2"/>
                </a:solidFill>
              </a:rPr>
              <a:t>Attributions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500298" y="2174874"/>
            <a:ext cx="6429419" cy="4540273"/>
          </a:xfrm>
        </p:spPr>
        <p:txBody>
          <a:bodyPr>
            <a:normAutofit fontScale="85000" lnSpcReduction="10000"/>
          </a:bodyPr>
          <a:lstStyle/>
          <a:p>
            <a:r>
              <a:rPr lang="fr-FR" dirty="0"/>
              <a:t>assurer le secrétariat, la gestion du courrier et l’orientation des usagers ;</a:t>
            </a:r>
          </a:p>
          <a:p>
            <a:r>
              <a:rPr lang="fr-FR" dirty="0"/>
              <a:t>assurer la gestion des ressources humaines ;</a:t>
            </a:r>
          </a:p>
          <a:p>
            <a:r>
              <a:rPr lang="fr-FR" dirty="0"/>
              <a:t>assurer la gestion financière ;</a:t>
            </a:r>
          </a:p>
          <a:p>
            <a:r>
              <a:rPr lang="fr-FR" dirty="0"/>
              <a:t>organiser les audits financiers;</a:t>
            </a:r>
          </a:p>
          <a:p>
            <a:r>
              <a:rPr lang="fr-FR" dirty="0"/>
              <a:t>Assurer la gestion des équipements bureautiques et informatiques ;</a:t>
            </a:r>
          </a:p>
          <a:p>
            <a:r>
              <a:rPr lang="fr-FR" dirty="0"/>
              <a:t>assurer l’acquisition, le stockage et l’approvisionnement des structures de santé publique en produits contraceptifs et consommables ;</a:t>
            </a:r>
          </a:p>
          <a:p>
            <a:r>
              <a:rPr lang="fr-FR" dirty="0"/>
              <a:t>développer le partenariat avec les organismes bilatéraux et multilatéraux ;</a:t>
            </a:r>
          </a:p>
          <a:p>
            <a:r>
              <a:rPr lang="fr-FR" dirty="0"/>
              <a:t>promouvoir les échanges d’expertise et la coopération en matière de santé de la reproduction.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tx2"/>
                </a:solidFill>
              </a:rPr>
              <a:t>L’Agent Comptable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Le service comptable assiste le Directeur général dans toutes les tâches liées à la gestion des finances et du matériel de l’Office, notamment :</a:t>
            </a:r>
          </a:p>
          <a:p>
            <a:pPr lvl="0"/>
            <a:r>
              <a:rPr lang="fr-FR" dirty="0"/>
              <a:t>la préparation et le suivi de l’exécution du budget ;</a:t>
            </a:r>
          </a:p>
          <a:p>
            <a:pPr lvl="0"/>
            <a:r>
              <a:rPr lang="fr-FR" dirty="0"/>
              <a:t>la tenue de la comptabilité générale et de la comptabilité-matières ;</a:t>
            </a:r>
          </a:p>
          <a:p>
            <a:pPr lvl="0"/>
            <a:r>
              <a:rPr lang="fr-FR" dirty="0"/>
              <a:t>le recouvrement des recettes et le paiement des dépenses ;</a:t>
            </a:r>
          </a:p>
          <a:p>
            <a:pPr lvl="0"/>
            <a:r>
              <a:rPr lang="fr-FR" dirty="0"/>
              <a:t>l’élaboration du compte de gestion de l’Office.</a:t>
            </a:r>
          </a:p>
          <a:p>
            <a:r>
              <a:rPr lang="fr-FR" dirty="0"/>
              <a:t>Le service comptable est dirigé par un Agent comptable nommé par arrêté du ministre chargé des Finances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tx2"/>
                </a:solidFill>
              </a:rPr>
              <a:t/>
            </a:r>
            <a:br>
              <a:rPr lang="fr-FR" b="1" dirty="0">
                <a:solidFill>
                  <a:schemeClr val="tx2"/>
                </a:solidFill>
              </a:rPr>
            </a:br>
            <a:r>
              <a:rPr lang="fr-FR" b="1" dirty="0">
                <a:solidFill>
                  <a:schemeClr val="tx2"/>
                </a:solidFill>
              </a:rPr>
              <a:t>DISPOSITIONS DIVERSES ET FINALES</a:t>
            </a:r>
            <a:r>
              <a:rPr lang="fr-FR" dirty="0">
                <a:solidFill>
                  <a:schemeClr val="tx2"/>
                </a:solidFill>
              </a:rPr>
              <a:t/>
            </a:r>
            <a:br>
              <a:rPr lang="fr-FR" dirty="0">
                <a:solidFill>
                  <a:schemeClr val="tx2"/>
                </a:solidFill>
              </a:rPr>
            </a:b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u="sng" dirty="0"/>
              <a:t>Article 36</a:t>
            </a:r>
            <a:r>
              <a:rPr lang="fr-FR" b="1" dirty="0"/>
              <a:t> :</a:t>
            </a:r>
            <a:r>
              <a:rPr lang="fr-FR" dirty="0"/>
              <a:t>L’Office peut disposer </a:t>
            </a:r>
            <a:r>
              <a:rPr lang="fr-FR" b="1" i="1" dirty="0">
                <a:solidFill>
                  <a:srgbClr val="FF0000"/>
                </a:solidFill>
              </a:rPr>
              <a:t>d’établissements de santé spécialisés</a:t>
            </a:r>
            <a:r>
              <a:rPr lang="fr-FR" dirty="0"/>
              <a:t> dans le domaine de la santé de la reproduction.</a:t>
            </a:r>
          </a:p>
          <a:p>
            <a:r>
              <a:rPr lang="fr-FR" dirty="0"/>
              <a:t> </a:t>
            </a:r>
          </a:p>
          <a:p>
            <a:r>
              <a:rPr lang="fr-FR" b="1" u="sng" dirty="0"/>
              <a:t>Article 37</a:t>
            </a:r>
            <a:r>
              <a:rPr lang="fr-FR" b="1" dirty="0"/>
              <a:t> :</a:t>
            </a:r>
            <a:r>
              <a:rPr lang="fr-FR" dirty="0"/>
              <a:t> Les directions régionales de la santé coordonnent les activités  de l’Office au niveau régional.</a:t>
            </a:r>
          </a:p>
          <a:p>
            <a:r>
              <a:rPr lang="fr-FR" b="1" dirty="0"/>
              <a:t> </a:t>
            </a:r>
            <a:endParaRPr lang="fr-FR" dirty="0"/>
          </a:p>
          <a:p>
            <a:r>
              <a:rPr lang="fr-FR" b="1" u="sng" dirty="0"/>
              <a:t>Article 38</a:t>
            </a:r>
            <a:r>
              <a:rPr lang="fr-FR" b="1" dirty="0"/>
              <a:t> : </a:t>
            </a:r>
            <a:r>
              <a:rPr lang="fr-FR" dirty="0"/>
              <a:t>Un manuel de procédures fixe les détails de l’organisation et du fonctionnement des services de l’ONASR.</a:t>
            </a:r>
          </a:p>
          <a:p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attentes d’intégration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/>
              <a:t>1. Coordination: du niveau central au niveau décentralisé</a:t>
            </a:r>
          </a:p>
          <a:p>
            <a:pPr>
              <a:buNone/>
            </a:pPr>
            <a:r>
              <a:rPr lang="fr-FR" dirty="0"/>
              <a:t>2. Formation: centre de formation en SR</a:t>
            </a:r>
          </a:p>
          <a:p>
            <a:pPr>
              <a:buNone/>
            </a:pPr>
            <a:r>
              <a:rPr lang="fr-FR" dirty="0"/>
              <a:t>3. Offre de service: Clinique fixe et mobile, gratuité des soins SR et intrants PF</a:t>
            </a:r>
          </a:p>
          <a:p>
            <a:pPr>
              <a:buNone/>
            </a:pPr>
            <a:r>
              <a:rPr lang="fr-FR" dirty="0"/>
              <a:t>4. Recherche et de documentation: intégration des aspects recherche</a:t>
            </a:r>
          </a:p>
          <a:p>
            <a:pPr>
              <a:buNone/>
            </a:pPr>
            <a:r>
              <a:rPr lang="fr-FR" dirty="0"/>
              <a:t>5. Demande: centre audiovisuel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6" y="2285992"/>
            <a:ext cx="84559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b="1" dirty="0">
                <a:latin typeface="Algerian" pitchFamily="82" charset="0"/>
              </a:rPr>
              <a:t>Merci pour votre aimable attention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 de présentation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/>
              <a:t>I.  Les Missions de l’ONASR</a:t>
            </a:r>
          </a:p>
          <a:p>
            <a:pPr>
              <a:buNone/>
            </a:pPr>
            <a:r>
              <a:rPr lang="fr-FR" dirty="0"/>
              <a:t>II. Organisation et les modalités de   fonctionnement</a:t>
            </a:r>
          </a:p>
          <a:p>
            <a:pPr>
              <a:buNone/>
            </a:pPr>
            <a:r>
              <a:rPr lang="fr-FR" dirty="0"/>
              <a:t>III. Dispositions diverses et finales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1538" y="2143116"/>
            <a:ext cx="692948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b="1" dirty="0">
                <a:solidFill>
                  <a:schemeClr val="tx2">
                    <a:lumMod val="75000"/>
                  </a:schemeClr>
                </a:solidFill>
              </a:rPr>
              <a:t>II. Organisation et les modalités de fonctionnement</a:t>
            </a:r>
            <a:endParaRPr lang="fr-FR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>1)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Les organes d’administration et de gestion</a:t>
            </a:r>
            <a:r>
              <a:rPr lang="fr-FR" dirty="0"/>
              <a:t/>
            </a:r>
            <a:br>
              <a:rPr lang="fr-FR" dirty="0"/>
            </a:br>
            <a:endParaRPr lang="fr-F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 Conseil d’Administration</a:t>
            </a:r>
          </a:p>
          <a:p>
            <a:r>
              <a:rPr lang="fr-FR" dirty="0"/>
              <a:t>La Direction générale</a:t>
            </a:r>
            <a:r>
              <a:rPr lang="fr-FR" b="1" dirty="0"/>
              <a:t> </a:t>
            </a:r>
            <a:r>
              <a:rPr lang="fr-FR" sz="1800" b="1" i="1" dirty="0"/>
              <a:t>(Un Directeur général, un Directeur général adjoint et cinq (5) Chefs de départements administratifs et techniques).</a:t>
            </a:r>
          </a:p>
          <a:p>
            <a:r>
              <a:rPr lang="fr-FR" dirty="0"/>
              <a:t>Le Comité scientifique et technique</a:t>
            </a:r>
          </a:p>
          <a:p>
            <a:r>
              <a:rPr lang="fr-FR" dirty="0"/>
              <a:t>Le Comité de gestion</a:t>
            </a:r>
          </a:p>
          <a:p>
            <a:r>
              <a:rPr lang="fr-FR" dirty="0"/>
              <a:t>Le Comité d’éthique</a:t>
            </a:r>
          </a:p>
          <a:p>
            <a:endParaRPr lang="fr-FR" b="1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1928802"/>
            <a:ext cx="84296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b="1" dirty="0">
                <a:solidFill>
                  <a:schemeClr val="tx2">
                    <a:lumMod val="75000"/>
                  </a:schemeClr>
                </a:solidFill>
              </a:rPr>
              <a:t>2) Composition et Missions/Attributions des Départements administratifs et techniques</a:t>
            </a:r>
            <a:endParaRPr lang="fr-FR" sz="4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tx2"/>
                </a:solidFill>
              </a:rPr>
              <a:t>Département Santé Mère-Enfant</a:t>
            </a:r>
            <a:r>
              <a:rPr lang="fr-FR" dirty="0">
                <a:solidFill>
                  <a:schemeClr val="tx2"/>
                </a:solidFill>
              </a:rPr>
              <a:t/>
            </a:r>
            <a:br>
              <a:rPr lang="fr-FR" dirty="0">
                <a:solidFill>
                  <a:schemeClr val="tx2"/>
                </a:solidFill>
              </a:rPr>
            </a:b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>
                <a:solidFill>
                  <a:schemeClr val="tx2"/>
                </a:solidFill>
              </a:rPr>
              <a:t>Composition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2543164" cy="3951288"/>
          </a:xfrm>
        </p:spPr>
        <p:txBody>
          <a:bodyPr/>
          <a:lstStyle/>
          <a:p>
            <a:r>
              <a:rPr lang="fr-FR" dirty="0"/>
              <a:t>le Service de la Santé de la Mère et du Nouveau-né;</a:t>
            </a:r>
          </a:p>
          <a:p>
            <a:endParaRPr lang="fr-FR" dirty="0"/>
          </a:p>
          <a:p>
            <a:r>
              <a:rPr lang="fr-FR" dirty="0"/>
              <a:t>le Service Survie de l’Enfant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>
                <a:solidFill>
                  <a:schemeClr val="tx2"/>
                </a:solidFill>
              </a:rPr>
              <a:t>Attributions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86051" y="2174875"/>
            <a:ext cx="5900750" cy="3951288"/>
          </a:xfrm>
        </p:spPr>
        <p:txBody>
          <a:bodyPr>
            <a:normAutofit fontScale="85000" lnSpcReduction="10000"/>
          </a:bodyPr>
          <a:lstStyle/>
          <a:p>
            <a:r>
              <a:rPr lang="fr-FR" dirty="0"/>
              <a:t>Participer à l’élaboration des politiques, programmes et projets à travers la production d’analyse et des tendances dans le domaine de la santé de la mère, du nouveau-né et de l’enfant ; </a:t>
            </a:r>
          </a:p>
          <a:p>
            <a:r>
              <a:rPr lang="fr-FR" dirty="0"/>
              <a:t>coordonner les processus de planification, de mise en œuvre et du suivi des interventions en matière de santé de la mère, du nouveau-né et de l’enfant ;</a:t>
            </a:r>
          </a:p>
          <a:p>
            <a:r>
              <a:rPr lang="fr-FR" dirty="0"/>
              <a:t>veiller à la mise en œuvre des activités liées à la santé de la mère, du nouveau-né et de l’enfant ;</a:t>
            </a:r>
          </a:p>
          <a:p>
            <a:r>
              <a:rPr lang="fr-FR" dirty="0"/>
              <a:t>suivre les statistiques sur la santé de la mère, du nouveau-né et de l’enfant ;</a:t>
            </a:r>
          </a:p>
          <a:p>
            <a:r>
              <a:rPr lang="fr-FR" dirty="0"/>
              <a:t>participer à la formation sur les questions de la santé de la mère, du nouveau-né et de l’enfant.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tx2"/>
                </a:solidFill>
              </a:rPr>
              <a:t>Département </a:t>
            </a:r>
            <a:br>
              <a:rPr lang="fr-FR" b="1" dirty="0">
                <a:solidFill>
                  <a:schemeClr val="tx2"/>
                </a:solidFill>
              </a:rPr>
            </a:br>
            <a:r>
              <a:rPr lang="fr-FR" b="1" dirty="0">
                <a:solidFill>
                  <a:schemeClr val="tx2"/>
                </a:solidFill>
              </a:rPr>
              <a:t>Santé Adolescents et Jeunes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>
                <a:solidFill>
                  <a:schemeClr val="tx2"/>
                </a:solidFill>
              </a:rPr>
              <a:t>Composition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2400288" cy="3951288"/>
          </a:xfrm>
        </p:spPr>
        <p:txBody>
          <a:bodyPr>
            <a:normAutofit fontScale="92500"/>
          </a:bodyPr>
          <a:lstStyle/>
          <a:p>
            <a:pPr lvl="0"/>
            <a:r>
              <a:rPr lang="fr-FR" dirty="0"/>
              <a:t>le Service de Prévention et Promotion de la Santé des Adolescents et Jeunes;</a:t>
            </a:r>
          </a:p>
          <a:p>
            <a:pPr lvl="0"/>
            <a:r>
              <a:rPr lang="fr-FR" dirty="0"/>
              <a:t>le Service de la Prise en charge de la Santé des Adolescents et des Jeunes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000365" y="1535113"/>
            <a:ext cx="5686436" cy="639762"/>
          </a:xfrm>
        </p:spPr>
        <p:txBody>
          <a:bodyPr/>
          <a:lstStyle/>
          <a:p>
            <a:r>
              <a:rPr lang="fr-FR" dirty="0">
                <a:solidFill>
                  <a:schemeClr val="tx2"/>
                </a:solidFill>
              </a:rPr>
              <a:t>Attributions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000365" y="2174875"/>
            <a:ext cx="5686436" cy="3951288"/>
          </a:xfrm>
        </p:spPr>
        <p:txBody>
          <a:bodyPr>
            <a:normAutofit fontScale="77500" lnSpcReduction="20000"/>
          </a:bodyPr>
          <a:lstStyle/>
          <a:p>
            <a:r>
              <a:rPr lang="fr-FR" dirty="0"/>
              <a:t>participer à l’élaboration des politiques, programmes et projets à travers la production d’analyse et des tendances dans le domaine de la santé des Adolescents et des Jeunes; </a:t>
            </a:r>
          </a:p>
          <a:p>
            <a:r>
              <a:rPr lang="fr-FR" dirty="0"/>
              <a:t>coordonner les processus de planification, de mise en œuvre et du suivi des interventions en matière de santé des Adolescents et Jeunes ; </a:t>
            </a:r>
          </a:p>
          <a:p>
            <a:r>
              <a:rPr lang="fr-FR" dirty="0"/>
              <a:t>veiller à la mise en œuvre des activités de santé des adolescents et des jeunes ;</a:t>
            </a:r>
          </a:p>
          <a:p>
            <a:r>
              <a:rPr lang="fr-FR" dirty="0"/>
              <a:t>superviser les activités liées à la santé des adolescents et des jeunes   ;</a:t>
            </a:r>
          </a:p>
          <a:p>
            <a:r>
              <a:rPr lang="fr-FR" dirty="0"/>
              <a:t>suivre les statistiques sur la santé des adolescents et des jeunes ;   </a:t>
            </a:r>
          </a:p>
          <a:p>
            <a:r>
              <a:rPr lang="fr-FR" dirty="0"/>
              <a:t>participer à la formation sur les questions de la santé des adolescents et des jeunes.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tx2"/>
                </a:solidFill>
              </a:rPr>
              <a:t>Département </a:t>
            </a:r>
            <a:br>
              <a:rPr lang="fr-FR" b="1" dirty="0">
                <a:solidFill>
                  <a:schemeClr val="tx2"/>
                </a:solidFill>
              </a:rPr>
            </a:br>
            <a:r>
              <a:rPr lang="fr-FR" b="1" dirty="0">
                <a:solidFill>
                  <a:schemeClr val="tx2"/>
                </a:solidFill>
              </a:rPr>
              <a:t>Planification familiale et Genre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>
                <a:solidFill>
                  <a:schemeClr val="tx2"/>
                </a:solidFill>
              </a:rPr>
              <a:t>Composition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2400288" cy="3951288"/>
          </a:xfrm>
        </p:spPr>
        <p:txBody>
          <a:bodyPr/>
          <a:lstStyle/>
          <a:p>
            <a:pPr lvl="0"/>
            <a:r>
              <a:rPr lang="fr-FR" dirty="0"/>
              <a:t>le Service de la Planification familiale ;</a:t>
            </a:r>
          </a:p>
          <a:p>
            <a:pPr lvl="0"/>
            <a:r>
              <a:rPr lang="fr-FR" dirty="0"/>
              <a:t>le Service Genre.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86051" y="1535113"/>
            <a:ext cx="5900750" cy="639762"/>
          </a:xfrm>
        </p:spPr>
        <p:txBody>
          <a:bodyPr/>
          <a:lstStyle/>
          <a:p>
            <a:r>
              <a:rPr lang="fr-FR" dirty="0">
                <a:solidFill>
                  <a:schemeClr val="tx2"/>
                </a:solidFill>
              </a:rPr>
              <a:t>Attributions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86051" y="2174874"/>
            <a:ext cx="5900750" cy="4468835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fr-FR" dirty="0"/>
              <a:t>participer à l’élaboration des politiques, programmes et projets à travers la production d’analyse et des tendances dans le domaine de la Planification familiale et du Genre; </a:t>
            </a:r>
          </a:p>
          <a:p>
            <a:r>
              <a:rPr lang="fr-FR" dirty="0"/>
              <a:t>coordonner les processus de planification, de mise en œuvre et du suivi des interventions en matière de la Planification familiale et du Genre; </a:t>
            </a:r>
          </a:p>
          <a:p>
            <a:r>
              <a:rPr lang="fr-FR" dirty="0"/>
              <a:t>veiller à la mise en œuvre des activités de planification familiale et du Genre ;</a:t>
            </a:r>
          </a:p>
          <a:p>
            <a:r>
              <a:rPr lang="fr-FR" dirty="0"/>
              <a:t>contribuer à la promotion, la gestion des produits de la planification familiale et à l'appui-conseil ;</a:t>
            </a:r>
          </a:p>
          <a:p>
            <a:r>
              <a:rPr lang="fr-FR" dirty="0"/>
              <a:t>contribuer à la prévention et prise en charge des violences basées sur le Genre ;</a:t>
            </a:r>
          </a:p>
          <a:p>
            <a:r>
              <a:rPr lang="fr-FR" dirty="0"/>
              <a:t>contribuer à la promotion des bonnes pratiques en matière de Genre ;</a:t>
            </a:r>
          </a:p>
          <a:p>
            <a:r>
              <a:rPr lang="fr-FR" dirty="0"/>
              <a:t>assurer la gestion de la banque des données.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tx2"/>
                </a:solidFill>
              </a:rPr>
              <a:t>Département </a:t>
            </a:r>
            <a:br>
              <a:rPr lang="fr-FR" b="1" dirty="0">
                <a:solidFill>
                  <a:schemeClr val="tx2"/>
                </a:solidFill>
              </a:rPr>
            </a:br>
            <a:r>
              <a:rPr lang="fr-FR" b="1" dirty="0">
                <a:solidFill>
                  <a:schemeClr val="tx2"/>
                </a:solidFill>
              </a:rPr>
              <a:t>Formation, Recherche et Com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>
                <a:solidFill>
                  <a:schemeClr val="tx2"/>
                </a:solidFill>
              </a:rPr>
              <a:t>Composition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0" y="2174875"/>
            <a:ext cx="2000232" cy="3951288"/>
          </a:xfrm>
        </p:spPr>
        <p:txBody>
          <a:bodyPr/>
          <a:lstStyle/>
          <a:p>
            <a:pPr lvl="0"/>
            <a:r>
              <a:rPr lang="fr-FR" dirty="0"/>
              <a:t>le Service Formation et Recherche;</a:t>
            </a:r>
          </a:p>
          <a:p>
            <a:pPr lvl="0"/>
            <a:r>
              <a:rPr lang="fr-FR" dirty="0"/>
              <a:t>le Service Communication.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14613" y="1535113"/>
            <a:ext cx="5972188" cy="639762"/>
          </a:xfrm>
        </p:spPr>
        <p:txBody>
          <a:bodyPr/>
          <a:lstStyle/>
          <a:p>
            <a:r>
              <a:rPr lang="fr-FR" dirty="0">
                <a:solidFill>
                  <a:schemeClr val="tx2"/>
                </a:solidFill>
              </a:rPr>
              <a:t>Attributions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00232" y="2071678"/>
            <a:ext cx="7000923" cy="4786321"/>
          </a:xfrm>
        </p:spPr>
        <p:txBody>
          <a:bodyPr>
            <a:noAutofit/>
          </a:bodyPr>
          <a:lstStyle/>
          <a:p>
            <a:r>
              <a:rPr lang="fr-FR" sz="1600" dirty="0"/>
              <a:t>assurer le renforcement des compétences des prestataires et gestionnaires de programmes et projets ;</a:t>
            </a:r>
          </a:p>
          <a:p>
            <a:r>
              <a:rPr lang="fr-FR" sz="1600" dirty="0"/>
              <a:t>participer à l’élaboration des politiques, programmes et projets à travers la production d’analyse et des tendances dans le domaine de la Formation, de la Recherche et de la Communication ; </a:t>
            </a:r>
          </a:p>
          <a:p>
            <a:r>
              <a:rPr lang="fr-FR" sz="1600" dirty="0"/>
              <a:t>coordonner les processus de planification, de mise en œuvre et du suivi des interventions dans le domaine de la Formation, de la Recherche et de la Communication ; </a:t>
            </a:r>
          </a:p>
          <a:p>
            <a:r>
              <a:rPr lang="fr-FR" sz="1600" dirty="0"/>
              <a:t>réaliser des études de recherches ;</a:t>
            </a:r>
          </a:p>
          <a:p>
            <a:r>
              <a:rPr lang="fr-FR" sz="1600" dirty="0"/>
              <a:t>évaluer l’efficacité des différents programmes, projets ;</a:t>
            </a:r>
          </a:p>
          <a:p>
            <a:r>
              <a:rPr lang="fr-FR" sz="1600" dirty="0"/>
              <a:t>assurer des formations nationales et  internationales ;</a:t>
            </a:r>
          </a:p>
          <a:p>
            <a:r>
              <a:rPr lang="fr-FR" sz="1600" dirty="0"/>
              <a:t>participer à l’évaluation de la qualité des services de santé de la reproduction ;</a:t>
            </a:r>
          </a:p>
          <a:p>
            <a:r>
              <a:rPr lang="fr-FR" sz="1600" dirty="0"/>
              <a:t>de collecter, produire et diffuser la documentation en santé de la reproduction </a:t>
            </a:r>
          </a:p>
          <a:p>
            <a:r>
              <a:rPr lang="fr-FR" sz="1600" dirty="0"/>
              <a:t>produire des publications scientifiques;</a:t>
            </a:r>
          </a:p>
          <a:p>
            <a:r>
              <a:rPr lang="fr-FR" sz="1600" dirty="0"/>
              <a:t>assurer la communication interne et externe de l’Office ; </a:t>
            </a:r>
          </a:p>
          <a:p>
            <a:r>
              <a:rPr lang="fr-FR" sz="1600" dirty="0"/>
              <a:t>appuyer  tous les départements de l’Office et les autres services impliqués ;</a:t>
            </a:r>
          </a:p>
          <a:p>
            <a:r>
              <a:rPr lang="fr-FR" sz="1600" dirty="0"/>
              <a:t>créer les conditions favorables au développement de la santé de la reproduction.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</TotalTime>
  <Words>400</Words>
  <Application>Microsoft Office PowerPoint</Application>
  <PresentationFormat>Affichage à l'écran (4:3)</PresentationFormat>
  <Paragraphs>102</Paragraphs>
  <Slides>14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Algerian</vt:lpstr>
      <vt:lpstr>Arial</vt:lpstr>
      <vt:lpstr>Calibri</vt:lpstr>
      <vt:lpstr>Thème Office</vt:lpstr>
      <vt:lpstr>MISSIONS ET ORGANISATION DE L’ONASR</vt:lpstr>
      <vt:lpstr>Plan de présentation</vt:lpstr>
      <vt:lpstr>Présentation PowerPoint</vt:lpstr>
      <vt:lpstr> 1) Les organes d’administration et de gestion </vt:lpstr>
      <vt:lpstr>Présentation PowerPoint</vt:lpstr>
      <vt:lpstr>Département Santé Mère-Enfant </vt:lpstr>
      <vt:lpstr>Département  Santé Adolescents et Jeunes</vt:lpstr>
      <vt:lpstr>Département  Planification familiale et Genre</vt:lpstr>
      <vt:lpstr>Département  Formation, Recherche et Com</vt:lpstr>
      <vt:lpstr> Département Administration et Coopération Technique </vt:lpstr>
      <vt:lpstr>L’Agent Comptable</vt:lpstr>
      <vt:lpstr> DISPOSITIONS DIVERSES ET FINALES </vt:lpstr>
      <vt:lpstr>Les attentes d’intégration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MISSIONS DE L’ONASR</dc:title>
  <dc:creator>Dr.Ben</dc:creator>
  <cp:lastModifiedBy>HP</cp:lastModifiedBy>
  <cp:revision>12</cp:revision>
  <dcterms:created xsi:type="dcterms:W3CDTF">2020-06-21T21:41:45Z</dcterms:created>
  <dcterms:modified xsi:type="dcterms:W3CDTF">2021-04-14T10:52:53Z</dcterms:modified>
</cp:coreProperties>
</file>